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58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62" r:id="rId20"/>
    <p:sldId id="459" r:id="rId21"/>
    <p:sldId id="463" r:id="rId22"/>
    <p:sldId id="433" r:id="rId23"/>
    <p:sldId id="434" r:id="rId24"/>
    <p:sldId id="436" r:id="rId25"/>
    <p:sldId id="435" r:id="rId26"/>
    <p:sldId id="426" r:id="rId27"/>
    <p:sldId id="437" r:id="rId28"/>
    <p:sldId id="460" r:id="rId29"/>
    <p:sldId id="445" r:id="rId30"/>
    <p:sldId id="446" r:id="rId31"/>
    <p:sldId id="447" r:id="rId32"/>
    <p:sldId id="448" r:id="rId33"/>
    <p:sldId id="429" r:id="rId34"/>
    <p:sldId id="464" r:id="rId35"/>
    <p:sldId id="393" r:id="rId36"/>
    <p:sldId id="367" r:id="rId37"/>
    <p:sldId id="419" r:id="rId38"/>
    <p:sldId id="377" r:id="rId39"/>
    <p:sldId id="461" r:id="rId40"/>
    <p:sldId id="395" r:id="rId41"/>
    <p:sldId id="456" r:id="rId42"/>
    <p:sldId id="397" r:id="rId43"/>
    <p:sldId id="398" r:id="rId44"/>
    <p:sldId id="450" r:id="rId45"/>
    <p:sldId id="451" r:id="rId46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9" autoAdjust="0"/>
    <p:restoredTop sz="92421" autoAdjust="0"/>
  </p:normalViewPr>
  <p:slideViewPr>
    <p:cSldViewPr snapToGrid="0">
      <p:cViewPr varScale="1">
        <p:scale>
          <a:sx n="102" d="100"/>
          <a:sy n="102" d="100"/>
        </p:scale>
        <p:origin x="-90" y="-25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1770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38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466769"/>
            <a:ext cx="1716087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 dirty="0"/>
              <a:t>Universität Oldenburg</a:t>
            </a:r>
          </a:p>
          <a:p>
            <a:pPr>
              <a:defRPr/>
            </a:pPr>
            <a:r>
              <a:rPr lang="de-DE" sz="1000" dirty="0"/>
              <a:t>Fakultät für Informatik, Wirtschafts- und Rechtswissenschaften</a:t>
            </a:r>
          </a:p>
          <a:p>
            <a:pPr>
              <a:defRPr/>
            </a:pPr>
            <a:r>
              <a:rPr lang="de-DE" sz="1000" dirty="0"/>
              <a:t>Abteilung Wirtschaftsinformatik</a:t>
            </a:r>
            <a:br>
              <a:rPr lang="de-DE" sz="1000" dirty="0"/>
            </a:br>
            <a:r>
              <a:rPr lang="de-DE" sz="1000" dirty="0" smtClean="0"/>
              <a:t>Systemanalyse</a:t>
            </a:r>
            <a:r>
              <a:rPr lang="de-DE" sz="1000" baseline="0" dirty="0" smtClean="0"/>
              <a:t> und -Optimierung</a:t>
            </a:r>
            <a:endParaRPr lang="de-DE" sz="1000" dirty="0"/>
          </a:p>
          <a:p>
            <a:pPr>
              <a:defRPr/>
            </a:pPr>
            <a:r>
              <a:rPr lang="de-DE" sz="1000" dirty="0" err="1"/>
              <a:t>Ammerländer</a:t>
            </a:r>
            <a:r>
              <a:rPr lang="de-DE" sz="1000" dirty="0"/>
              <a:t> Heerstr. 114-118</a:t>
            </a:r>
          </a:p>
          <a:p>
            <a:pPr>
              <a:defRPr/>
            </a:pPr>
            <a:r>
              <a:rPr lang="de-DE" sz="1000" dirty="0"/>
              <a:t>26129 Oldenburg</a:t>
            </a:r>
          </a:p>
          <a:p>
            <a:pPr>
              <a:defRPr/>
            </a:pPr>
            <a:r>
              <a:rPr lang="de-DE" sz="1000" dirty="0"/>
              <a:t>Tel. (0441) 798-44</a:t>
            </a:r>
            <a:r>
              <a:rPr lang="en-US" sz="1000" dirty="0"/>
              <a:t>8</a:t>
            </a:r>
            <a:r>
              <a:rPr lang="de-DE" sz="1000" dirty="0"/>
              <a:t>0</a:t>
            </a:r>
          </a:p>
          <a:p>
            <a:pPr>
              <a:defRPr/>
            </a:pPr>
            <a:r>
              <a:rPr lang="de-DE" sz="1000" dirty="0"/>
              <a:t>Fax (0441) 798-4472</a:t>
            </a:r>
          </a:p>
          <a:p>
            <a:pPr>
              <a:defRPr/>
            </a:pPr>
            <a:r>
              <a:rPr lang="de-DE" sz="1000" dirty="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15362" name="Picture 2" descr="http://www.uni-oldenburg.de/typo3temp/pics/38459b9a7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30188"/>
            <a:ext cx="2103981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6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3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2.wdp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microsoft.com/office/2007/relationships/hdphoto" Target="../media/hdphoto15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microsoft.com/office/2007/relationships/hdphoto" Target="../media/hdphoto1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12" Type="http://schemas.openxmlformats.org/officeDocument/2006/relationships/image" Target="../media/image56.emf"/><Relationship Id="rId17" Type="http://schemas.openxmlformats.org/officeDocument/2006/relationships/image" Target="../media/image62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8.png"/><Relationship Id="rId15" Type="http://schemas.openxmlformats.org/officeDocument/2006/relationships/image" Target="../media/image13.png"/><Relationship Id="rId10" Type="http://schemas.openxmlformats.org/officeDocument/2006/relationships/image" Target="../media/image55.emf"/><Relationship Id="rId4" Type="http://schemas.openxmlformats.org/officeDocument/2006/relationships/notesSlide" Target="../notesSlides/notesSlide37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3111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78616" y="3290247"/>
            <a:ext cx="3678285" cy="302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FAISE: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Malte </a:t>
            </a:r>
            <a:r>
              <a:rPr lang="de-DE" sz="14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Anforderungen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43" y="4478108"/>
            <a:ext cx="2876763" cy="161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7708894" y="2260600"/>
            <a:ext cx="1854202" cy="187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Simulation: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270000"/>
            <a:ext cx="49863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1700" dirty="0"/>
              <a:t>Agenten</a:t>
            </a:r>
            <a:endParaRPr lang="de-DE" sz="1700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Agentenkommunikation</a:t>
            </a:r>
            <a:br>
              <a:rPr lang="de-DE" sz="1700" dirty="0" smtClean="0"/>
            </a:br>
            <a:endParaRPr lang="de-DE" sz="1700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/>
              <a:t>Simulation </a:t>
            </a:r>
            <a:r>
              <a:rPr lang="de-DE" dirty="0" smtClean="0"/>
              <a:t>soll skalierbar sein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71" y="4905849"/>
            <a:ext cx="2804057" cy="168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31" y="1495583"/>
            <a:ext cx="236382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Technologieüberblick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7488237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Order-</a:t>
            </a:r>
            <a:r>
              <a:rPr lang="de-DE" sz="1700" dirty="0"/>
              <a:t>, </a:t>
            </a:r>
            <a:r>
              <a:rPr lang="de-DE" sz="1700" dirty="0" smtClean="0"/>
              <a:t> Routing- und 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Routing- </a:t>
            </a:r>
            <a:r>
              <a:rPr lang="de-DE" sz="1700" dirty="0"/>
              <a:t>und </a:t>
            </a:r>
            <a:r>
              <a:rPr lang="de-DE" sz="1700" dirty="0" smtClean="0"/>
              <a:t>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483658" y="1516456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941051" y="21784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68405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Komplexität </a:t>
            </a:r>
            <a:r>
              <a:rPr lang="de-DE" dirty="0" smtClean="0"/>
              <a:t>der Kommunikation und der Vielzahl </a:t>
            </a:r>
            <a:r>
              <a:rPr lang="de-DE" dirty="0"/>
              <a:t>an </a:t>
            </a:r>
            <a:r>
              <a:rPr lang="de-DE" dirty="0" smtClean="0"/>
              <a:t>Agenten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Entwicklung der </a:t>
            </a:r>
            <a:r>
              <a:rPr lang="de-DE" dirty="0" smtClean="0"/>
              <a:t>Agenten bzw. der </a:t>
            </a:r>
            <a:r>
              <a:rPr lang="de-DE" dirty="0" err="1" smtClean="0"/>
              <a:t>Behaviours</a:t>
            </a:r>
            <a:r>
              <a:rPr lang="de-DE" dirty="0" smtClean="0"/>
              <a:t> </a:t>
            </a:r>
            <a:r>
              <a:rPr lang="de-DE" dirty="0"/>
              <a:t>mit mehreren </a:t>
            </a:r>
            <a:r>
              <a:rPr lang="de-DE" dirty="0" smtClean="0"/>
              <a:t>Personen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Parallelisierung der Aufgaben, vor allem zu Beginn, nur schwer möglich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Debugging-Probleme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612775" y="1308100"/>
            <a:ext cx="83391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Dynamisches Hinzufügen von Bots und </a:t>
            </a:r>
            <a:r>
              <a:rPr lang="de-DE" dirty="0" smtClean="0"/>
              <a:t>Aufträgen zur Simulationslaufzeit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Kollisionsvermeidung der </a:t>
            </a:r>
            <a:r>
              <a:rPr lang="de-DE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Bots und Rampen</a:t>
            </a:r>
            <a:br>
              <a:rPr lang="de-DE" sz="1700" dirty="0" smtClean="0"/>
            </a:b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Genauere Zeitplanung für die </a:t>
            </a:r>
            <a:r>
              <a:rPr lang="de-DE" dirty="0" smtClean="0"/>
              <a:t>Aufträge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erweitertes Schwarmverhalten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Migration von JADE auf JASON (</a:t>
            </a:r>
            <a:r>
              <a:rPr lang="de-DE" dirty="0" err="1" smtClean="0"/>
              <a:t>Sheduler</a:t>
            </a:r>
            <a:r>
              <a:rPr lang="de-DE" dirty="0" smtClean="0"/>
              <a:t>)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Hybrider Modus</a:t>
            </a:r>
          </a:p>
        </p:txBody>
      </p:sp>
      <p:pic>
        <p:nvPicPr>
          <p:cNvPr id="19458" name="Picture 2" descr="Jade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2" y="4064000"/>
            <a:ext cx="44196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294338" y="51320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8" name="simula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3187"/>
            <a:ext cx="9906000" cy="58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</a:t>
            </a:r>
            <a:r>
              <a:rPr lang="de-DE" dirty="0" err="1" smtClean="0"/>
              <a:t>Pathfinding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43025"/>
            <a:ext cx="64960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6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46894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7467600" y="4254893"/>
            <a:ext cx="1959072" cy="215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5161981" y="3564485"/>
            <a:ext cx="1950020" cy="1380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Flow: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Malte 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28" name="Inhaltsplatzhalter 2"/>
          <p:cNvSpPr>
            <a:spLocks noGrp="1"/>
          </p:cNvSpPr>
          <p:nvPr/>
        </p:nvSpPr>
        <p:spPr bwMode="auto">
          <a:xfrm>
            <a:off x="271463" y="1485900"/>
            <a:ext cx="9363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271463" y="1701730"/>
            <a:ext cx="5951537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Hardware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 err="1"/>
              <a:t>MICAz</a:t>
            </a:r>
            <a:r>
              <a:rPr lang="de-DE" dirty="0"/>
              <a:t>-Module mit </a:t>
            </a:r>
            <a:r>
              <a:rPr lang="de-DE" dirty="0" err="1"/>
              <a:t>Contiki</a:t>
            </a:r>
            <a:r>
              <a:rPr lang="de-DE" dirty="0"/>
              <a:t> OS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Korrekte Ansteuerung der Bolzen und Lichtschranken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Kommunikation mit den </a:t>
            </a:r>
            <a:r>
              <a:rPr lang="de-DE" dirty="0" err="1"/>
              <a:t>Volksbots</a:t>
            </a:r>
            <a:r>
              <a:rPr lang="de-DE" sz="2000" dirty="0"/>
              <a:t/>
            </a:r>
            <a:br>
              <a:rPr lang="de-DE" sz="2000" dirty="0"/>
            </a:br>
            <a:endParaRPr lang="de-DE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Multiagentensystem auf Mikrocontroller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Vollständiges MAS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Agenten kommunizieren plattformübergreifend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Reduzierter Test-Aufbau</a:t>
            </a:r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eine Rampe, ein </a:t>
            </a:r>
            <a:r>
              <a:rPr lang="de-DE" dirty="0" err="1"/>
              <a:t>Volksbot</a:t>
            </a:r>
            <a:endParaRPr lang="de-DE" dirty="0"/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vollständige Kommunikation über Agentennachrichten</a:t>
            </a:r>
          </a:p>
          <a:p>
            <a:endParaRPr lang="de-D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241741"/>
            <a:ext cx="3116043" cy="226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hteck 47"/>
          <p:cNvSpPr/>
          <p:nvPr/>
        </p:nvSpPr>
        <p:spPr>
          <a:xfrm>
            <a:off x="6258149" y="4115041"/>
            <a:ext cx="2661903" cy="1899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9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4008" y="5480738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085798" y="4675232"/>
            <a:ext cx="499213" cy="8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2791" y="4206533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66" y="4291007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17" y="4297634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0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575300" y="2985772"/>
            <a:ext cx="407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FAISE Network </a:t>
            </a:r>
            <a:r>
              <a:rPr lang="de-DE" sz="2400" dirty="0" err="1"/>
              <a:t>Flooding</a:t>
            </a:r>
            <a:r>
              <a:rPr lang="de-DE" sz="2400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Source- und Message-ID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Time-</a:t>
            </a:r>
            <a:r>
              <a:rPr lang="de-DE" dirty="0" err="1"/>
              <a:t>To</a:t>
            </a:r>
            <a:r>
              <a:rPr lang="de-DE" dirty="0"/>
              <a:t>-Live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Broadcast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17337"/>
              </p:ext>
            </p:extLst>
          </p:nvPr>
        </p:nvGraphicFramePr>
        <p:xfrm>
          <a:off x="780410" y="17661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67498"/>
              </p:ext>
            </p:extLst>
          </p:nvPr>
        </p:nvGraphicFramePr>
        <p:xfrm>
          <a:off x="765175" y="28024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765175" y="4292600"/>
            <a:ext cx="604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Paket-Übergabe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Nachricht mit Paket-ID und Ziel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Terminierung &amp; erneute Initialisierung</a:t>
            </a:r>
          </a:p>
          <a:p>
            <a:endParaRPr lang="de-DE" dirty="0"/>
          </a:p>
        </p:txBody>
      </p:sp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314582" y="4338848"/>
            <a:ext cx="1042973" cy="16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5436141" y="4471166"/>
            <a:ext cx="1728096" cy="7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618326"/>
            <a:ext cx="809626" cy="46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erade Verbindung mit Pfeil 15"/>
          <p:cNvCxnSpPr/>
          <p:nvPr/>
        </p:nvCxnSpPr>
        <p:spPr>
          <a:xfrm flipH="1">
            <a:off x="6710980" y="4825730"/>
            <a:ext cx="100841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00100" y="1625600"/>
            <a:ext cx="70612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Herausforderungen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geringer Arbeitsspeicher (2KB)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zu geringe Sendeleistung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Debugging in verteilten </a:t>
            </a:r>
            <a:r>
              <a:rPr lang="de-DE" sz="2000" dirty="0" smtClean="0"/>
              <a:t>Systemen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0"/>
            <a:r>
              <a:rPr lang="de-DE" sz="2400" dirty="0"/>
              <a:t>Ausblick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Auktionen für Zwischenlager-Rampen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Erweitertes Routing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Zeitslots &amp; Reservierung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Dynamische Routenanpassung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 Auftragsbearbeitung</a:t>
            </a:r>
          </a:p>
          <a:p>
            <a:endParaRPr lang="de-DE" dirty="0"/>
          </a:p>
        </p:txBody>
      </p:sp>
      <p:pic>
        <p:nvPicPr>
          <p:cNvPr id="1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2435147"/>
            <a:ext cx="2216150" cy="22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clker.com/cliparts/l/i/8/z/z/7/antenne-m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7313"/>
          <a:stretch/>
        </p:blipFill>
        <p:spPr bwMode="auto">
          <a:xfrm>
            <a:off x="7778750" y="2098503"/>
            <a:ext cx="1368424" cy="10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646337" y="4329716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5838016" y="35996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8"/>
          <p:cNvSpPr txBox="1">
            <a:spLocks noChangeArrowheads="1"/>
          </p:cNvSpPr>
          <p:nvPr/>
        </p:nvSpPr>
        <p:spPr bwMode="auto">
          <a:xfrm>
            <a:off x="7710619" y="2376794"/>
            <a:ext cx="1827082" cy="1573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Drive: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65175" y="1365160"/>
            <a:ext cx="703942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 err="1"/>
              <a:t>Volksbot</a:t>
            </a:r>
            <a:endParaRPr lang="de-DE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Linux mit ROS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Laserscanner Sick LSM100, Fahreinheit, Fördereinheit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Kommunikation mit Materialfluss (</a:t>
            </a:r>
            <a:r>
              <a:rPr lang="de-DE" sz="2000" dirty="0" err="1"/>
              <a:t>Micaz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Auftragsverwaltung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Aufträge annehmen und in Ziel umsetzen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 err="1"/>
              <a:t>Födereinheit</a:t>
            </a:r>
            <a:r>
              <a:rPr lang="de-DE" sz="2000" dirty="0"/>
              <a:t> für Paketabgabe –</a:t>
            </a:r>
            <a:r>
              <a:rPr lang="de-DE" sz="2000" dirty="0" err="1"/>
              <a:t>übergabe</a:t>
            </a:r>
            <a:r>
              <a:rPr lang="de-DE" sz="2000" dirty="0"/>
              <a:t> </a:t>
            </a:r>
            <a:r>
              <a:rPr lang="de-DE" sz="2000" dirty="0" smtClean="0"/>
              <a:t>vorbereiten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Navigation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Verwendung von Umgebungskarte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Routenplanung mit Dijkstra-Algorithmus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Echtzeit Lokalisation mit AMCL (Adaptiv Monte </a:t>
            </a:r>
            <a:br>
              <a:rPr lang="de-DE" sz="2000" dirty="0"/>
            </a:br>
            <a:r>
              <a:rPr lang="de-DE" sz="2000" dirty="0" smtClean="0"/>
              <a:t>Carlo </a:t>
            </a:r>
            <a:r>
              <a:rPr lang="de-DE" sz="2000" dirty="0"/>
              <a:t>Lokalisation) </a:t>
            </a:r>
            <a:r>
              <a:rPr lang="de-DE" sz="2000" dirty="0" err="1"/>
              <a:t>Odometrie</a:t>
            </a:r>
            <a:r>
              <a:rPr lang="de-DE" sz="2000" dirty="0"/>
              <a:t> + Laserscan</a:t>
            </a:r>
          </a:p>
          <a:p>
            <a:pPr lvl="1"/>
            <a:endParaRPr lang="de-DE" sz="2000" dirty="0"/>
          </a:p>
          <a:p>
            <a:endParaRPr lang="de-DE" dirty="0"/>
          </a:p>
        </p:txBody>
      </p:sp>
      <p:pic>
        <p:nvPicPr>
          <p:cNvPr id="24578" name="Picture 2" descr="http://www.reel-gmbh.de/assets/images/Bild-NavigationNEU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r="17491" b="8325"/>
          <a:stretch/>
        </p:blipFill>
        <p:spPr bwMode="auto">
          <a:xfrm>
            <a:off x="7263682" y="4694122"/>
            <a:ext cx="2340203" cy="15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7984617" y="600246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[KOM]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8" y="1455592"/>
            <a:ext cx="7981902" cy="4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Parametrisierung</a:t>
            </a:r>
          </a:p>
          <a:p>
            <a:pPr lvl="1"/>
            <a:r>
              <a:rPr lang="de-DE" dirty="0" smtClean="0"/>
              <a:t>Balance zwischen 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4223617" y="4426481"/>
            <a:ext cx="5295231" cy="209424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223617" y="5426347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020385" y="451323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223617" y="5915692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987" y="4545244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540" y="4956795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987" y="5431112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736076" y="5593775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736076" y="6083120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33" y="547487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3" y="548204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3" y="597782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16" y="4607381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66" y="460738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9" y="4997575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59" y="499778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52" y="547486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25" y="613402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375" y="613403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839678" y="572774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340473" y="560455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feld 74"/>
          <p:cNvSpPr txBox="1"/>
          <p:nvPr/>
        </p:nvSpPr>
        <p:spPr>
          <a:xfrm>
            <a:off x="4294108" y="4472149"/>
            <a:ext cx="103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2"/>
                </a:solidFill>
              </a:rPr>
              <a:t>P</a:t>
            </a:r>
            <a:endParaRPr lang="de-DE" sz="3200" dirty="0">
              <a:solidFill>
                <a:schemeClr val="accent2"/>
              </a:solidFill>
            </a:endParaRPr>
          </a:p>
        </p:txBody>
      </p:sp>
      <p:pic>
        <p:nvPicPr>
          <p:cNvPr id="7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32865" y="454524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37" y="5642136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78" y="579731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  <a:endParaRPr lang="de-DE" sz="1800" dirty="0"/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2400" b="1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Fazit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 (FAISE II)</a:t>
            </a:r>
            <a:endParaRPr lang="de-DE" b="1" dirty="0"/>
          </a:p>
          <a:p>
            <a:pPr marL="0" indent="0">
              <a:buNone/>
            </a:pPr>
            <a:endParaRPr lang="de-DE" sz="1800" dirty="0" smtClean="0"/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890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307975" y="1935945"/>
            <a:ext cx="466327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44" y="4026154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877315" y="4617379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700848" y="5350500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423209" y="5368499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512183" y="4892957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64" y="4763902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799" y="5098529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50" y="5544946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3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von </a:t>
            </a:r>
            <a:r>
              <a:rPr lang="de-DE" dirty="0" smtClean="0"/>
              <a:t>Abbildungen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1064568" y="1318903"/>
            <a:ext cx="7776865" cy="515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[ROT]	roterfaden-design.de, </a:t>
            </a:r>
            <a:r>
              <a:rPr lang="de-DE" sz="1200" i="1" dirty="0" smtClean="0"/>
              <a:t>Roter Faden</a:t>
            </a:r>
            <a:r>
              <a:rPr lang="de-DE" sz="1200" dirty="0" smtClean="0"/>
              <a:t>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i="1" dirty="0"/>
              <a:t>	</a:t>
            </a:r>
            <a:r>
              <a:rPr lang="de-DE" sz="1200" dirty="0"/>
              <a:t>http://</a:t>
            </a:r>
            <a:r>
              <a:rPr lang="de-DE" sz="1200" dirty="0" smtClean="0"/>
              <a:t>www.roterfaden-design.de/bilder/logo2.gif, (</a:t>
            </a:r>
            <a:r>
              <a:rPr lang="de-DE" sz="1200" dirty="0"/>
              <a:t>Zugriff am: 26.05.2014</a:t>
            </a:r>
            <a:r>
              <a:rPr lang="de-DE" sz="1200" dirty="0" smtClean="0"/>
              <a:t>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[RA]	</a:t>
            </a:r>
            <a:r>
              <a:rPr lang="de-DE" sz="1200" dirty="0" smtClean="0"/>
              <a:t>adapttechit.com, ACD, </a:t>
            </a:r>
            <a:r>
              <a:rPr lang="de-DE" sz="1200" dirty="0"/>
              <a:t>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www.adapttechit.com/uploads/2/7/7/9/27796063/7505215.jpg?433, (Zugriff am: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[JAD]	jade.tilab.com, Jade, 2014</a:t>
            </a:r>
            <a:br>
              <a:rPr lang="de-DE" sz="1200" dirty="0" smtClean="0"/>
            </a:br>
            <a:r>
              <a:rPr lang="de-DE" sz="1200" dirty="0"/>
              <a:t>	http://jade.tilab.com</a:t>
            </a:r>
            <a:r>
              <a:rPr lang="de-DE" sz="1200" dirty="0" smtClean="0"/>
              <a:t>/, (Zugriff am: 20.10.2014)</a:t>
            </a:r>
            <a:endParaRPr lang="de-DE" sz="1200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[MIC]	cmt-gmbh.de, </a:t>
            </a:r>
            <a:r>
              <a:rPr lang="de-DE" sz="1200" dirty="0" err="1" smtClean="0"/>
              <a:t>MICAz</a:t>
            </a:r>
            <a:r>
              <a:rPr lang="de-DE" sz="1200" dirty="0"/>
              <a:t>, 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www.cmt-gmbh.de/Produkte/WirelessSensorNetworks/Images/MICAz_gross.jpg, </a:t>
            </a:r>
            <a:br>
              <a:rPr lang="de-DE" sz="1200" dirty="0" smtClean="0"/>
            </a:br>
            <a:r>
              <a:rPr lang="de-DE" sz="1200" dirty="0" smtClean="0"/>
              <a:t>	(Zugriff am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[KOM]	reel-gmbh.de, Bild Navigation,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	http://</a:t>
            </a:r>
            <a:r>
              <a:rPr lang="de-DE" sz="1200" dirty="0" smtClean="0"/>
              <a:t>www.reel-gmbh.de/assets/images/Bild-NavigationNEU.jpg, (Zugriff am: 20.10.2014)</a:t>
            </a:r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i="1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20845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43100" y="539241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7018274" y="577215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280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7399337" cy="5143500"/>
          </a:xfrm>
        </p:spPr>
        <p:txBody>
          <a:bodyPr/>
          <a:lstStyle/>
          <a:p>
            <a:pPr lvl="0"/>
            <a:r>
              <a:rPr lang="de-DE" dirty="0"/>
              <a:t>Routing Agent</a:t>
            </a:r>
          </a:p>
          <a:p>
            <a:pPr lvl="1"/>
            <a:r>
              <a:rPr lang="de-DE" sz="1700" dirty="0"/>
              <a:t>findet Wege (Hops) durch das System</a:t>
            </a:r>
          </a:p>
          <a:p>
            <a:pPr lvl="1"/>
            <a:r>
              <a:rPr lang="de-DE" sz="1700" dirty="0"/>
              <a:t>führt Auktionen zwischen Eingangsrampe und Zwischenlagerrampen und Rampen und </a:t>
            </a:r>
            <a:r>
              <a:rPr lang="de-DE" sz="1700" dirty="0" err="1"/>
              <a:t>Volksbots</a:t>
            </a:r>
            <a:r>
              <a:rPr lang="de-DE" sz="1700" dirty="0"/>
              <a:t> durch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Plattform Agent</a:t>
            </a:r>
          </a:p>
          <a:p>
            <a:pPr lvl="1"/>
            <a:r>
              <a:rPr lang="de-DE" sz="1700" dirty="0"/>
              <a:t>Abhängig vom Modul (Rampe, </a:t>
            </a:r>
            <a:r>
              <a:rPr lang="de-DE" sz="1700" dirty="0" err="1"/>
              <a:t>Stetigförder</a:t>
            </a:r>
            <a:r>
              <a:rPr lang="de-DE" sz="1700" dirty="0"/>
              <a:t>, AGV)</a:t>
            </a:r>
          </a:p>
          <a:p>
            <a:pPr lvl="1"/>
            <a:r>
              <a:rPr lang="de-DE" sz="1700" dirty="0"/>
              <a:t>steuert </a:t>
            </a:r>
            <a:r>
              <a:rPr lang="de-DE" sz="1700" dirty="0" err="1"/>
              <a:t>Aktorik</a:t>
            </a:r>
            <a:r>
              <a:rPr lang="de-DE" sz="1700" dirty="0"/>
              <a:t> und Sensorik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Order Agent</a:t>
            </a:r>
          </a:p>
          <a:p>
            <a:pPr lvl="1"/>
            <a:r>
              <a:rPr lang="de-DE" sz="1600" dirty="0"/>
              <a:t>Verteilter Materialflussrechner</a:t>
            </a:r>
          </a:p>
          <a:p>
            <a:pPr lvl="1"/>
            <a:r>
              <a:rPr lang="de-DE" sz="1600" dirty="0"/>
              <a:t>Distribution von Aufträgen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Paket Agent</a:t>
            </a:r>
          </a:p>
          <a:p>
            <a:pPr lvl="1"/>
            <a:r>
              <a:rPr lang="de-DE" sz="1600" dirty="0"/>
              <a:t>repräsentiert physisches Paket</a:t>
            </a:r>
          </a:p>
          <a:p>
            <a:pPr lvl="1"/>
            <a:r>
              <a:rPr lang="de-DE" sz="1600" dirty="0"/>
              <a:t>kennt sein Ziel</a:t>
            </a:r>
          </a:p>
          <a:p>
            <a:endParaRPr lang="de-DE" dirty="0"/>
          </a:p>
        </p:txBody>
      </p:sp>
      <p:pic>
        <p:nvPicPr>
          <p:cNvPr id="16389" name="Picture 5" descr="http://www.adapttechit.com/uploads/2/7/7/9/27796063/7505215.jpg?4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6" y="1501774"/>
            <a:ext cx="1939924" cy="12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7497042" y="2421642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[RA]</a:t>
            </a:r>
            <a:endParaRPr lang="de-DE" sz="800" dirty="0"/>
          </a:p>
        </p:txBody>
      </p:sp>
      <p:pic>
        <p:nvPicPr>
          <p:cNvPr id="16391" name="Picture 7" descr="http://www.ratgeberzentrale.de/uploads/pics/Paket_Comicstil_Bild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5029201"/>
            <a:ext cx="1505819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5363442" y="5931357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[PA]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1407</Words>
  <Application>Microsoft Office PowerPoint</Application>
  <PresentationFormat>A4-Papier (210x297 mm)</PresentationFormat>
  <Paragraphs>645</Paragraphs>
  <Slides>45</Slides>
  <Notes>43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48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Technologieüberblick</vt:lpstr>
      <vt:lpstr>Interaktion der Komponenten </vt:lpstr>
      <vt:lpstr>Agententypen</vt:lpstr>
      <vt:lpstr>Herausforderungen / Schwierigkeiten</vt:lpstr>
      <vt:lpstr>Ausblick</vt:lpstr>
      <vt:lpstr>Live Demo der Simulation</vt:lpstr>
      <vt:lpstr>Demo Pathfinding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Quellen von Abbildungen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218</cp:revision>
  <cp:lastPrinted>2001-10-29T13:39:47Z</cp:lastPrinted>
  <dcterms:created xsi:type="dcterms:W3CDTF">2005-03-27T10:20:33Z</dcterms:created>
  <dcterms:modified xsi:type="dcterms:W3CDTF">2014-10-21T08:51:19Z</dcterms:modified>
</cp:coreProperties>
</file>